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72" r:id="rId5"/>
    <p:sldId id="259" r:id="rId6"/>
    <p:sldId id="261" r:id="rId7"/>
    <p:sldId id="260" r:id="rId8"/>
    <p:sldId id="262" r:id="rId9"/>
    <p:sldId id="263" r:id="rId10"/>
    <p:sldId id="274" r:id="rId11"/>
    <p:sldId id="269" r:id="rId12"/>
    <p:sldId id="264" r:id="rId13"/>
    <p:sldId id="265" r:id="rId14"/>
    <p:sldId id="273" r:id="rId15"/>
    <p:sldId id="275" r:id="rId16"/>
    <p:sldId id="277" r:id="rId17"/>
    <p:sldId id="266" r:id="rId18"/>
    <p:sldId id="267" r:id="rId19"/>
    <p:sldId id="268" r:id="rId20"/>
    <p:sldId id="271" r:id="rId21"/>
    <p:sldId id="27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1469" y="-7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75AA06E-0AED-401C-9C2D-65E8CD83DF96}"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421210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AA06E-0AED-401C-9C2D-65E8CD83DF96}"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362550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AA06E-0AED-401C-9C2D-65E8CD83DF96}"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2725269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5AA06E-0AED-401C-9C2D-65E8CD83DF96}"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24407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75AA06E-0AED-401C-9C2D-65E8CD83DF96}" type="datetimeFigureOut">
              <a:rPr lang="en-US" smtClean="0"/>
              <a:t>9/10/2021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2297548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75AA06E-0AED-401C-9C2D-65E8CD83DF96}"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1139614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5AA06E-0AED-401C-9C2D-65E8CD83DF96}" type="datetimeFigureOut">
              <a:rPr lang="en-US" smtClean="0"/>
              <a:t>9/10/2021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881303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5AA06E-0AED-401C-9C2D-65E8CD83DF96}" type="datetimeFigureOut">
              <a:rPr lang="en-US" smtClean="0"/>
              <a:t>9/10/2021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2246569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5AA06E-0AED-401C-9C2D-65E8CD83DF96}" type="datetimeFigureOut">
              <a:rPr lang="en-US" smtClean="0"/>
              <a:t>9/10/2021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54816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AA06E-0AED-401C-9C2D-65E8CD83DF96}"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3440299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5AA06E-0AED-401C-9C2D-65E8CD83DF96}" type="datetimeFigureOut">
              <a:rPr lang="en-US" smtClean="0"/>
              <a:t>9/10/2021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BEF27-0190-4F57-85C2-932A4DDC0190}" type="slidenum">
              <a:rPr lang="en-US" smtClean="0"/>
              <a:t>‹#›</a:t>
            </a:fld>
            <a:endParaRPr lang="en-US"/>
          </a:p>
        </p:txBody>
      </p:sp>
    </p:spTree>
    <p:extLst>
      <p:ext uri="{BB962C8B-B14F-4D97-AF65-F5344CB8AC3E}">
        <p14:creationId xmlns:p14="http://schemas.microsoft.com/office/powerpoint/2010/main" val="3166630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AA06E-0AED-401C-9C2D-65E8CD83DF96}" type="datetimeFigureOut">
              <a:rPr lang="en-US" smtClean="0"/>
              <a:t>9/10/2021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BEF27-0190-4F57-85C2-932A4DDC0190}" type="slidenum">
              <a:rPr lang="en-US" smtClean="0"/>
              <a:t>‹#›</a:t>
            </a:fld>
            <a:endParaRPr lang="en-US"/>
          </a:p>
        </p:txBody>
      </p:sp>
    </p:spTree>
    <p:extLst>
      <p:ext uri="{BB962C8B-B14F-4D97-AF65-F5344CB8AC3E}">
        <p14:creationId xmlns:p14="http://schemas.microsoft.com/office/powerpoint/2010/main" val="3126227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990600"/>
            <a:ext cx="7772400" cy="1470025"/>
          </a:xfrm>
        </p:spPr>
        <p:txBody>
          <a:bodyPr>
            <a:noAutofit/>
          </a:bodyPr>
          <a:lstStyle/>
          <a:p>
            <a:r>
              <a:rPr lang="en-US" sz="6000" b="1" dirty="0" smtClean="0"/>
              <a:t> Things to Remember	</a:t>
            </a:r>
            <a:br>
              <a:rPr lang="en-US" sz="6000" b="1" dirty="0" smtClean="0"/>
            </a:br>
            <a:r>
              <a:rPr lang="en-US" sz="6000" b="1" dirty="0" smtClean="0"/>
              <a:t>on a cross-country Race</a:t>
            </a:r>
            <a:br>
              <a:rPr lang="en-US" sz="6000" b="1" dirty="0" smtClean="0"/>
            </a:br>
            <a:endParaRPr lang="en-US" sz="6000" b="1" dirty="0"/>
          </a:p>
        </p:txBody>
      </p:sp>
      <p:sp>
        <p:nvSpPr>
          <p:cNvPr id="3" name="Subtitle 2"/>
          <p:cNvSpPr>
            <a:spLocks noGrp="1"/>
          </p:cNvSpPr>
          <p:nvPr>
            <p:ph type="subTitle" idx="1"/>
          </p:nvPr>
        </p:nvSpPr>
        <p:spPr>
          <a:xfrm>
            <a:off x="1371600" y="3581400"/>
            <a:ext cx="6400800" cy="1752600"/>
          </a:xfrm>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2133600"/>
            <a:ext cx="6784675" cy="4494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8225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09600"/>
            <a:ext cx="83439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2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410200"/>
          </a:xfrm>
        </p:spPr>
        <p:txBody>
          <a:bodyPr/>
          <a:lstStyle/>
          <a:p>
            <a:r>
              <a:rPr lang="en-US" b="1" dirty="0" smtClean="0"/>
              <a:t>WARNING LIGHTS</a:t>
            </a:r>
            <a:br>
              <a:rPr lang="en-US" b="1" dirty="0" smtClean="0"/>
            </a:br>
            <a:r>
              <a:rPr lang="en-US" dirty="0" smtClean="0"/>
              <a:t>Make sure the Lead Car has a significant amber blinking light.</a:t>
            </a:r>
            <a:br>
              <a:rPr lang="en-US" dirty="0" smtClean="0"/>
            </a:br>
            <a:r>
              <a:rPr lang="en-US" dirty="0"/>
              <a:t/>
            </a:r>
            <a:br>
              <a:rPr lang="en-US" dirty="0"/>
            </a:br>
            <a:r>
              <a:rPr lang="en-US" dirty="0" smtClean="0"/>
              <a:t>Make sure that each of the two Chase Cars have 4 ECCO lights facing to the rear!</a:t>
            </a:r>
            <a:endParaRPr lang="en-US" dirty="0"/>
          </a:p>
        </p:txBody>
      </p:sp>
    </p:spTree>
    <p:extLst>
      <p:ext uri="{BB962C8B-B14F-4D97-AF65-F5344CB8AC3E}">
        <p14:creationId xmlns:p14="http://schemas.microsoft.com/office/powerpoint/2010/main" val="31615760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4648200"/>
          </a:xfrm>
        </p:spPr>
        <p:txBody>
          <a:bodyPr>
            <a:normAutofit fontScale="90000"/>
          </a:bodyPr>
          <a:lstStyle/>
          <a:p>
            <a:pPr hangingPunct="0"/>
            <a:r>
              <a:rPr lang="en-US" b="1" i="1" dirty="0"/>
              <a:t>Student Conduct</a:t>
            </a:r>
            <a:r>
              <a:rPr lang="en-US" dirty="0"/>
              <a:t/>
            </a:r>
            <a:br>
              <a:rPr lang="en-US" dirty="0"/>
            </a:br>
            <a:r>
              <a:rPr lang="en-US" dirty="0"/>
              <a:t>Students should conduct themselves properly at all times.  This includes our time at the hotels.  </a:t>
            </a:r>
            <a:br>
              <a:rPr lang="en-US" dirty="0"/>
            </a:br>
            <a:r>
              <a:rPr lang="en-US" b="1" dirty="0" smtClean="0">
                <a:solidFill>
                  <a:srgbClr val="7030A0"/>
                </a:solidFill>
              </a:rPr>
              <a:t>We place great emphasis on good sportsmanship!</a:t>
            </a:r>
            <a:r>
              <a:rPr lang="en-US" b="1" dirty="0">
                <a:solidFill>
                  <a:srgbClr val="7030A0"/>
                </a:solidFill>
              </a:rPr>
              <a:t> </a:t>
            </a:r>
            <a:br>
              <a:rPr lang="en-US" b="1" dirty="0">
                <a:solidFill>
                  <a:srgbClr val="7030A0"/>
                </a:solidFill>
              </a:rPr>
            </a:br>
            <a:endParaRPr lang="en-US" b="1" dirty="0">
              <a:solidFill>
                <a:srgbClr val="7030A0"/>
              </a:solidFill>
            </a:endParaRPr>
          </a:p>
        </p:txBody>
      </p:sp>
    </p:spTree>
    <p:extLst>
      <p:ext uri="{BB962C8B-B14F-4D97-AF65-F5344CB8AC3E}">
        <p14:creationId xmlns:p14="http://schemas.microsoft.com/office/powerpoint/2010/main" val="26118876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334000"/>
          </a:xfrm>
        </p:spPr>
        <p:txBody>
          <a:bodyPr>
            <a:noAutofit/>
          </a:bodyPr>
          <a:lstStyle/>
          <a:p>
            <a:pPr algn="l" hangingPunct="0"/>
            <a:r>
              <a:rPr lang="en-US" sz="3600" b="1" i="1" dirty="0"/>
              <a:t>Safety Issues</a:t>
            </a:r>
            <a:r>
              <a:rPr lang="en-US" sz="3600" dirty="0"/>
              <a:t/>
            </a:r>
            <a:br>
              <a:rPr lang="en-US" sz="3600" dirty="0"/>
            </a:br>
            <a:r>
              <a:rPr lang="en-US" sz="3600" dirty="0"/>
              <a:t>We have to realize that onlookers, drivers, and media can drive in an unsafe manner just to get a better look at a moving solar car.  They are our paparazzi!  </a:t>
            </a:r>
            <a:br>
              <a:rPr lang="en-US" sz="3600" dirty="0"/>
            </a:br>
            <a:r>
              <a:rPr lang="en-US" sz="3600" dirty="0" smtClean="0"/>
              <a:t/>
            </a:r>
            <a:br>
              <a:rPr lang="en-US" sz="3600" dirty="0" smtClean="0"/>
            </a:br>
            <a:r>
              <a:rPr lang="en-US" sz="3600" dirty="0" smtClean="0"/>
              <a:t>Teams </a:t>
            </a:r>
            <a:r>
              <a:rPr lang="en-US" sz="3600" dirty="0"/>
              <a:t>need to drive defensively.  Make sure that your </a:t>
            </a:r>
            <a:r>
              <a:rPr lang="en-US" sz="3600" b="1" i="1" dirty="0">
                <a:solidFill>
                  <a:srgbClr val="0070C0"/>
                </a:solidFill>
              </a:rPr>
              <a:t>Lead</a:t>
            </a:r>
            <a:r>
              <a:rPr lang="en-US" sz="3600" b="1" dirty="0">
                <a:solidFill>
                  <a:srgbClr val="0070C0"/>
                </a:solidFill>
              </a:rPr>
              <a:t> </a:t>
            </a:r>
            <a:r>
              <a:rPr lang="en-US" sz="3600" b="1" i="1" dirty="0">
                <a:solidFill>
                  <a:srgbClr val="0070C0"/>
                </a:solidFill>
              </a:rPr>
              <a:t>Car-Solar Car-Primary Chase Vehicle</a:t>
            </a:r>
            <a:r>
              <a:rPr lang="en-US" sz="3600" b="1" dirty="0">
                <a:solidFill>
                  <a:srgbClr val="0070C0"/>
                </a:solidFill>
              </a:rPr>
              <a:t> </a:t>
            </a:r>
            <a:r>
              <a:rPr lang="en-US" sz="3600" dirty="0"/>
              <a:t>drive as a “unit.”  Don’t allow an unsafe driver to cut in between the solar car and the Lead Car or Chase Car.    </a:t>
            </a:r>
            <a:br>
              <a:rPr lang="en-US" sz="3600" dirty="0"/>
            </a:br>
            <a:endParaRPr lang="en-US" sz="3600" dirty="0"/>
          </a:p>
        </p:txBody>
      </p:sp>
    </p:spTree>
    <p:extLst>
      <p:ext uri="{BB962C8B-B14F-4D97-AF65-F5344CB8AC3E}">
        <p14:creationId xmlns:p14="http://schemas.microsoft.com/office/powerpoint/2010/main" val="23353120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838200"/>
            <a:ext cx="7658100"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01896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302" y="609600"/>
            <a:ext cx="8511396" cy="563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93373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4000"/>
            <a:ext cx="9525000" cy="635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362509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5486400"/>
          </a:xfrm>
        </p:spPr>
        <p:txBody>
          <a:bodyPr>
            <a:normAutofit/>
          </a:bodyPr>
          <a:lstStyle/>
          <a:p>
            <a:pPr lvl="0" hangingPunct="0"/>
            <a:r>
              <a:rPr lang="en-US" dirty="0"/>
              <a:t>Continually monitor your solar car driver for heat issues.  Rotate your drivers frequently</a:t>
            </a:r>
            <a:r>
              <a:rPr lang="en-US" dirty="0" smtClean="0"/>
              <a:t>!</a:t>
            </a:r>
            <a:br>
              <a:rPr lang="en-US" dirty="0" smtClean="0"/>
            </a:br>
            <a:r>
              <a:rPr lang="en-US" dirty="0"/>
              <a:t/>
            </a:r>
            <a:br>
              <a:rPr lang="en-US" dirty="0"/>
            </a:br>
            <a:r>
              <a:rPr lang="en-US" u="sng" dirty="0"/>
              <a:t>All race participants </a:t>
            </a:r>
            <a:r>
              <a:rPr lang="en-US" dirty="0"/>
              <a:t>must wear hats when in the sun.  </a:t>
            </a:r>
            <a:r>
              <a:rPr lang="en-US" dirty="0" smtClean="0"/>
              <a:t>Solar </a:t>
            </a:r>
            <a:r>
              <a:rPr lang="en-US" dirty="0"/>
              <a:t>car drivers must wear shoes and have a </a:t>
            </a:r>
            <a:r>
              <a:rPr lang="en-US" dirty="0" smtClean="0"/>
              <a:t>hat available!</a:t>
            </a:r>
            <a:endParaRPr lang="en-US" dirty="0"/>
          </a:p>
        </p:txBody>
      </p:sp>
    </p:spTree>
    <p:extLst>
      <p:ext uri="{BB962C8B-B14F-4D97-AF65-F5344CB8AC3E}">
        <p14:creationId xmlns:p14="http://schemas.microsoft.com/office/powerpoint/2010/main" val="3573149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1362"/>
          </a:xfrm>
        </p:spPr>
        <p:txBody>
          <a:bodyPr>
            <a:normAutofit/>
          </a:bodyPr>
          <a:lstStyle/>
          <a:p>
            <a:r>
              <a:rPr lang="en-US" sz="3600" dirty="0"/>
              <a:t>The race recognizes that the ultimate </a:t>
            </a:r>
            <a:r>
              <a:rPr lang="en-US" sz="3600" dirty="0" smtClean="0"/>
              <a:t>responsibility for </a:t>
            </a:r>
            <a:r>
              <a:rPr lang="en-US" sz="3600" dirty="0"/>
              <a:t>driving, team actions, and student conduct </a:t>
            </a:r>
            <a:r>
              <a:rPr lang="en-US" sz="3600" dirty="0" smtClean="0"/>
              <a:t>rests </a:t>
            </a:r>
            <a:r>
              <a:rPr lang="en-US" sz="3600" dirty="0"/>
              <a:t>with the </a:t>
            </a:r>
            <a:r>
              <a:rPr lang="en-US" sz="3600" dirty="0" smtClean="0"/>
              <a:t>Adviser </a:t>
            </a:r>
            <a:r>
              <a:rPr lang="en-US" sz="3600" dirty="0"/>
              <a:t>and/or School Representative.  Having said this, the Race </a:t>
            </a:r>
            <a:r>
              <a:rPr lang="en-US" sz="3600" i="1" dirty="0">
                <a:solidFill>
                  <a:srgbClr val="FF0000"/>
                </a:solidFill>
              </a:rPr>
              <a:t>expects teams </a:t>
            </a:r>
            <a:r>
              <a:rPr lang="en-US" sz="3600" dirty="0"/>
              <a:t>to follow the safety requests by Race Officials.  </a:t>
            </a:r>
            <a:r>
              <a:rPr lang="en-US" sz="3600" dirty="0" smtClean="0"/>
              <a:t/>
            </a:r>
            <a:br>
              <a:rPr lang="en-US" sz="3600" dirty="0" smtClean="0"/>
            </a:br>
            <a:r>
              <a:rPr lang="en-US" sz="3600" dirty="0"/>
              <a:t/>
            </a:r>
            <a:br>
              <a:rPr lang="en-US" sz="3600" dirty="0"/>
            </a:br>
            <a:r>
              <a:rPr lang="en-US" sz="3600" dirty="0" smtClean="0"/>
              <a:t>If </a:t>
            </a:r>
            <a:r>
              <a:rPr lang="en-US" sz="3600" dirty="0"/>
              <a:t>any request appears to be too burdensome, teams are authorized to contact the Race Director for clarification</a:t>
            </a:r>
          </a:p>
        </p:txBody>
      </p:sp>
    </p:spTree>
    <p:extLst>
      <p:ext uri="{BB962C8B-B14F-4D97-AF65-F5344CB8AC3E}">
        <p14:creationId xmlns:p14="http://schemas.microsoft.com/office/powerpoint/2010/main" val="2666041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49962"/>
          </a:xfrm>
        </p:spPr>
        <p:txBody>
          <a:bodyPr>
            <a:noAutofit/>
          </a:bodyPr>
          <a:lstStyle/>
          <a:p>
            <a:pPr algn="l" hangingPunct="0"/>
            <a:r>
              <a:rPr lang="en-US" sz="3600" b="1" i="1" dirty="0" smtClean="0"/>
              <a:t/>
            </a:r>
            <a:br>
              <a:rPr lang="en-US" sz="3600" b="1" i="1" dirty="0" smtClean="0"/>
            </a:br>
            <a:r>
              <a:rPr lang="en-US" sz="3600" b="1" i="1" dirty="0"/>
              <a:t/>
            </a:r>
            <a:br>
              <a:rPr lang="en-US" sz="3600" b="1" i="1" dirty="0"/>
            </a:br>
            <a:r>
              <a:rPr lang="en-US" sz="3600" b="1" i="1" dirty="0" smtClean="0"/>
              <a:t/>
            </a:r>
            <a:br>
              <a:rPr lang="en-US" sz="3600" b="1" i="1" dirty="0" smtClean="0"/>
            </a:br>
            <a:r>
              <a:rPr lang="en-US" sz="3600" b="1" i="1" dirty="0"/>
              <a:t/>
            </a:r>
            <a:br>
              <a:rPr lang="en-US" sz="3600" b="1" i="1" dirty="0"/>
            </a:br>
            <a:r>
              <a:rPr lang="en-US" sz="3600" b="1" i="1" dirty="0" smtClean="0"/>
              <a:t>Impound </a:t>
            </a:r>
            <a:r>
              <a:rPr lang="en-US" sz="3600" b="1" i="1" dirty="0"/>
              <a:t>Issues</a:t>
            </a:r>
            <a:r>
              <a:rPr lang="en-US" sz="3600" dirty="0"/>
              <a:t/>
            </a:r>
            <a:br>
              <a:rPr lang="en-US" sz="3600" dirty="0"/>
            </a:br>
            <a:r>
              <a:rPr lang="en-US" sz="3600" dirty="0"/>
              <a:t>Don’t remove a solar car from the Impound without a judge being present. </a:t>
            </a:r>
            <a:br>
              <a:rPr lang="en-US" sz="3600" dirty="0"/>
            </a:br>
            <a:r>
              <a:rPr lang="en-US" sz="3600" dirty="0"/>
              <a:t/>
            </a:r>
            <a:br>
              <a:rPr lang="en-US" sz="3600" dirty="0"/>
            </a:br>
            <a:r>
              <a:rPr lang="en-US" sz="3600" dirty="0" smtClean="0"/>
              <a:t>Your </a:t>
            </a:r>
            <a:r>
              <a:rPr lang="en-US" sz="3600" dirty="0"/>
              <a:t>judge will be checking the following points each race morning:</a:t>
            </a:r>
            <a:br>
              <a:rPr lang="en-US" sz="3600" dirty="0"/>
            </a:br>
            <a:r>
              <a:rPr lang="en-US" sz="3600" dirty="0"/>
              <a:t>(a) Battery </a:t>
            </a:r>
            <a:r>
              <a:rPr lang="en-US" sz="3600" dirty="0" smtClean="0"/>
              <a:t>seals and secure connections</a:t>
            </a:r>
            <a:r>
              <a:rPr lang="en-US" sz="3600" dirty="0"/>
              <a:t/>
            </a:r>
            <a:br>
              <a:rPr lang="en-US" sz="3600" dirty="0"/>
            </a:br>
            <a:r>
              <a:rPr lang="en-US" sz="3600" dirty="0"/>
              <a:t>(b) Driver Communication</a:t>
            </a:r>
            <a:br>
              <a:rPr lang="en-US" sz="3600" dirty="0"/>
            </a:br>
            <a:r>
              <a:rPr lang="en-US" sz="3600" dirty="0"/>
              <a:t>(c) Brake lights and turn signals</a:t>
            </a:r>
            <a:br>
              <a:rPr lang="en-US" sz="3600" dirty="0"/>
            </a:br>
            <a:r>
              <a:rPr lang="en-US" sz="3600" dirty="0"/>
              <a:t>(d) Safety Officer has necessary equipment </a:t>
            </a:r>
            <a:br>
              <a:rPr lang="en-US" sz="3600" dirty="0"/>
            </a:br>
            <a:r>
              <a:rPr lang="en-US" sz="3600" dirty="0"/>
              <a:t>(e) Chase vehicle lights</a:t>
            </a:r>
            <a:br>
              <a:rPr lang="en-US" sz="3600" dirty="0"/>
            </a:br>
            <a:r>
              <a:rPr lang="en-US" sz="3600" dirty="0"/>
              <a:t> </a:t>
            </a:r>
            <a:br>
              <a:rPr lang="en-US" sz="3600" dirty="0"/>
            </a:br>
            <a:r>
              <a:rPr lang="en-US" sz="3600" dirty="0"/>
              <a:t> </a:t>
            </a:r>
            <a:br>
              <a:rPr lang="en-US" sz="3600" dirty="0"/>
            </a:br>
            <a:r>
              <a:rPr lang="en-US" sz="3600" dirty="0"/>
              <a:t> </a:t>
            </a:r>
            <a:br>
              <a:rPr lang="en-US" sz="3600" dirty="0"/>
            </a:br>
            <a:endParaRPr lang="en-US" sz="3600" dirty="0"/>
          </a:p>
        </p:txBody>
      </p:sp>
    </p:spTree>
    <p:extLst>
      <p:ext uri="{BB962C8B-B14F-4D97-AF65-F5344CB8AC3E}">
        <p14:creationId xmlns:p14="http://schemas.microsoft.com/office/powerpoint/2010/main" val="37816355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457200" y="381000"/>
            <a:ext cx="8229600" cy="6096000"/>
          </a:xfrm>
        </p:spPr>
        <p:txBody>
          <a:bodyPr>
            <a:normAutofit/>
          </a:bodyPr>
          <a:lstStyle/>
          <a:p>
            <a:pPr lvl="0" hangingPunct="0"/>
            <a:endParaRPr lang="en-US" sz="3600" dirty="0" smtClean="0"/>
          </a:p>
          <a:p>
            <a:pPr lvl="0" hangingPunct="0"/>
            <a:r>
              <a:rPr lang="en-US" sz="3600" dirty="0" smtClean="0"/>
              <a:t>We </a:t>
            </a:r>
            <a:r>
              <a:rPr lang="en-US" sz="3600" dirty="0"/>
              <a:t>are all ambassadors of this solar car race . . . we represent our teams, our schools, and our sport.  Take time to visit with “the curious.” </a:t>
            </a:r>
            <a:endParaRPr lang="en-US" sz="3600" dirty="0" smtClean="0"/>
          </a:p>
          <a:p>
            <a:pPr marL="0" lvl="0" indent="0" hangingPunct="0">
              <a:buNone/>
            </a:pPr>
            <a:endParaRPr lang="en-US" sz="3600" dirty="0" smtClean="0"/>
          </a:p>
          <a:p>
            <a:r>
              <a:rPr lang="en-US" sz="3600" dirty="0" smtClean="0"/>
              <a:t>It </a:t>
            </a:r>
            <a:r>
              <a:rPr lang="en-US" sz="3600" dirty="0"/>
              <a:t>helps to designate one of your team members as a </a:t>
            </a:r>
            <a:r>
              <a:rPr lang="en-US" sz="3600" b="1" i="1" dirty="0"/>
              <a:t>Public</a:t>
            </a:r>
            <a:r>
              <a:rPr lang="en-US" sz="3600" dirty="0"/>
              <a:t> </a:t>
            </a:r>
            <a:r>
              <a:rPr lang="en-US" sz="3600" b="1" i="1" dirty="0"/>
              <a:t>Information Officer</a:t>
            </a:r>
            <a:r>
              <a:rPr lang="en-US" sz="3600" dirty="0"/>
              <a:t>.  Let this person visit with bystanders</a:t>
            </a:r>
          </a:p>
        </p:txBody>
      </p:sp>
    </p:spTree>
    <p:extLst>
      <p:ext uri="{BB962C8B-B14F-4D97-AF65-F5344CB8AC3E}">
        <p14:creationId xmlns:p14="http://schemas.microsoft.com/office/powerpoint/2010/main" val="15475001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algn="l"/>
            <a:r>
              <a:rPr lang="en-US" b="1" dirty="0" smtClean="0"/>
              <a:t>A Typical Race Day</a:t>
            </a:r>
            <a:r>
              <a:rPr lang="en-US" dirty="0" smtClean="0"/>
              <a:t/>
            </a:r>
            <a:br>
              <a:rPr lang="en-US" dirty="0" smtClean="0"/>
            </a:br>
            <a:r>
              <a:rPr lang="en-US" sz="2700" dirty="0" smtClean="0"/>
              <a:t>  6:30 AM		</a:t>
            </a:r>
            <a:r>
              <a:rPr lang="en-US" sz="2700" b="1" dirty="0" smtClean="0"/>
              <a:t>Impound Opens </a:t>
            </a:r>
            <a:r>
              <a:rPr lang="en-US" sz="2700" dirty="0" smtClean="0"/>
              <a:t>[teams meet judge and 				get access to solar car]</a:t>
            </a:r>
            <a:br>
              <a:rPr lang="en-US" sz="2700" dirty="0" smtClean="0"/>
            </a:br>
            <a:r>
              <a:rPr lang="en-US" sz="2700" dirty="0" smtClean="0"/>
              <a:t>  8:00 AM		Required </a:t>
            </a:r>
            <a:r>
              <a:rPr lang="en-US" sz="2700" b="1" dirty="0" smtClean="0"/>
              <a:t>Teams Meeting </a:t>
            </a:r>
            <a:r>
              <a:rPr lang="en-US" sz="2700" dirty="0" smtClean="0"/>
              <a:t>at Official Trailer</a:t>
            </a:r>
            <a:br>
              <a:rPr lang="en-US" sz="2700" dirty="0" smtClean="0"/>
            </a:br>
            <a:r>
              <a:rPr lang="en-US" sz="2700" dirty="0" smtClean="0"/>
              <a:t>  8:45 AM		Solar Cars are lined up ready for Race Start</a:t>
            </a:r>
            <a:br>
              <a:rPr lang="en-US" sz="2700" dirty="0" smtClean="0"/>
            </a:br>
            <a:r>
              <a:rPr lang="en-US" sz="2700" dirty="0" smtClean="0"/>
              <a:t>  9:00 AM		</a:t>
            </a:r>
            <a:r>
              <a:rPr lang="en-US" sz="2700" b="1" dirty="0" smtClean="0">
                <a:solidFill>
                  <a:srgbClr val="0070C0"/>
                </a:solidFill>
              </a:rPr>
              <a:t>Race Start</a:t>
            </a:r>
            <a:r>
              <a:rPr lang="en-US" sz="2700" dirty="0" smtClean="0"/>
              <a:t/>
            </a:r>
            <a:br>
              <a:rPr lang="en-US" sz="2700" dirty="0" smtClean="0"/>
            </a:br>
            <a:r>
              <a:rPr lang="en-US" sz="2700" dirty="0" smtClean="0"/>
              <a:t>10:30 AM		Media or </a:t>
            </a:r>
            <a:r>
              <a:rPr lang="en-US" sz="2700" b="1" dirty="0" smtClean="0"/>
              <a:t>Rest Stop </a:t>
            </a:r>
            <a:r>
              <a:rPr lang="en-US" sz="2700" dirty="0" smtClean="0"/>
              <a:t>[15 minutes required]</a:t>
            </a:r>
            <a:br>
              <a:rPr lang="en-US" sz="2700" dirty="0" smtClean="0"/>
            </a:br>
            <a:r>
              <a:rPr lang="en-US" sz="2700" dirty="0" smtClean="0"/>
              <a:t>12:30 PM		</a:t>
            </a:r>
            <a:r>
              <a:rPr lang="en-US" sz="2700" b="1" dirty="0" smtClean="0"/>
              <a:t>Lunch Stop </a:t>
            </a:r>
            <a:r>
              <a:rPr lang="en-US" sz="2700" dirty="0" smtClean="0"/>
              <a:t>[30 minutes required]</a:t>
            </a:r>
            <a:br>
              <a:rPr lang="en-US" sz="2700" dirty="0" smtClean="0"/>
            </a:br>
            <a:r>
              <a:rPr lang="en-US" sz="2700" dirty="0" smtClean="0"/>
              <a:t>  2:30 PM		Media or </a:t>
            </a:r>
            <a:r>
              <a:rPr lang="en-US" sz="2700" b="1" dirty="0" smtClean="0"/>
              <a:t>Rest Stop  </a:t>
            </a:r>
            <a:r>
              <a:rPr lang="en-US" sz="2700" dirty="0" smtClean="0"/>
              <a:t>[15 minutes required]</a:t>
            </a:r>
            <a:br>
              <a:rPr lang="en-US" sz="2700" dirty="0" smtClean="0"/>
            </a:br>
            <a:r>
              <a:rPr lang="en-US" sz="2700" dirty="0" smtClean="0"/>
              <a:t>  5:00 PM		</a:t>
            </a:r>
            <a:r>
              <a:rPr lang="en-US" sz="2700" b="1" dirty="0" smtClean="0">
                <a:solidFill>
                  <a:srgbClr val="0070C0"/>
                </a:solidFill>
              </a:rPr>
              <a:t>Race Day Ends  </a:t>
            </a:r>
            <a:r>
              <a:rPr lang="en-US" sz="2700" dirty="0" smtClean="0"/>
              <a:t>[trailer solar car if not at 				“end-of-race”]</a:t>
            </a:r>
            <a:br>
              <a:rPr lang="en-US" sz="2700" dirty="0" smtClean="0"/>
            </a:br>
            <a:r>
              <a:rPr lang="en-US" sz="2700" dirty="0" smtClean="0"/>
              <a:t>  7:00 PM		Meal together with other teams</a:t>
            </a:r>
            <a:br>
              <a:rPr lang="en-US" sz="2700" dirty="0" smtClean="0"/>
            </a:br>
            <a:r>
              <a:rPr lang="en-US" sz="2700" dirty="0" smtClean="0"/>
              <a:t>  9:00 PM		</a:t>
            </a:r>
            <a:r>
              <a:rPr lang="en-US" sz="2700" b="1" dirty="0" smtClean="0"/>
              <a:t>Impound begins </a:t>
            </a:r>
            <a:r>
              <a:rPr lang="en-US" sz="2700" dirty="0" smtClean="0"/>
              <a:t>[no access to solar cars] </a:t>
            </a:r>
            <a:endParaRPr lang="en-US" sz="2700" dirty="0"/>
          </a:p>
        </p:txBody>
      </p:sp>
    </p:spTree>
    <p:extLst>
      <p:ext uri="{BB962C8B-B14F-4D97-AF65-F5344CB8AC3E}">
        <p14:creationId xmlns:p14="http://schemas.microsoft.com/office/powerpoint/2010/main" val="4137854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65400" y="3581400"/>
            <a:ext cx="6096000" cy="2981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4064000" cy="496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826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8229600" cy="4525963"/>
          </a:xfrm>
        </p:spPr>
        <p:txBody>
          <a:bodyPr>
            <a:noAutofit/>
          </a:bodyPr>
          <a:lstStyle/>
          <a:p>
            <a:pPr lvl="0" hangingPunct="0"/>
            <a:r>
              <a:rPr lang="en-US" sz="3600" dirty="0" smtClean="0"/>
              <a:t>You will start and end the day with your Race Judge.  You are responsible for their meals &amp; well-being.  They sit in the Chase Car Passenger Seat.</a:t>
            </a:r>
          </a:p>
          <a:p>
            <a:pPr lvl="0" hangingPunct="0"/>
            <a:endParaRPr lang="en-US" sz="2400" dirty="0" smtClean="0"/>
          </a:p>
          <a:p>
            <a:pPr lvl="0" hangingPunct="0"/>
            <a:r>
              <a:rPr lang="en-US" sz="3600" dirty="0" smtClean="0"/>
              <a:t>Treat </a:t>
            </a:r>
            <a:r>
              <a:rPr lang="en-US" sz="3600" dirty="0"/>
              <a:t>your judge with respect and cooperation.  Designate one of the team members to be a liaison to promote good judge/team communication</a:t>
            </a:r>
            <a:r>
              <a:rPr lang="en-US" sz="3600" dirty="0" smtClean="0"/>
              <a:t>.</a:t>
            </a:r>
          </a:p>
          <a:p>
            <a:pPr marL="0" lvl="0" indent="0" hangingPunct="0">
              <a:buNone/>
            </a:pPr>
            <a:endParaRPr lang="en-US" sz="3600" dirty="0"/>
          </a:p>
          <a:p>
            <a:endParaRPr lang="en-US" sz="3600" dirty="0"/>
          </a:p>
        </p:txBody>
      </p:sp>
    </p:spTree>
    <p:extLst>
      <p:ext uri="{BB962C8B-B14F-4D97-AF65-F5344CB8AC3E}">
        <p14:creationId xmlns:p14="http://schemas.microsoft.com/office/powerpoint/2010/main" val="1749262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4525963"/>
          </a:xfrm>
        </p:spPr>
        <p:txBody>
          <a:bodyPr/>
          <a:lstStyle/>
          <a:p>
            <a:pPr lvl="0" hangingPunct="0"/>
            <a:r>
              <a:rPr lang="en-US" sz="3600" dirty="0">
                <a:solidFill>
                  <a:prstClr val="black"/>
                </a:solidFill>
              </a:rPr>
              <a:t>Keep your judge informed about your plans.  A question asked before you do something “unwise” is always better than a penalty. </a:t>
            </a:r>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2752623"/>
            <a:ext cx="5943600" cy="3403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2309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lvl="0" hangingPunct="0"/>
            <a:r>
              <a:rPr lang="en-US" sz="3600" b="1" dirty="0"/>
              <a:t>Be on time!  </a:t>
            </a:r>
          </a:p>
          <a:p>
            <a:pPr hangingPunct="0"/>
            <a:r>
              <a:rPr lang="en-US" sz="3600" dirty="0"/>
              <a:t>(1) Be on time for the 8:00 AM Drivers’ Meeting</a:t>
            </a:r>
          </a:p>
          <a:p>
            <a:pPr hangingPunct="0"/>
            <a:r>
              <a:rPr lang="en-US" sz="3600" dirty="0"/>
              <a:t>(2) Be ready to line up your car according to starting order</a:t>
            </a:r>
          </a:p>
          <a:p>
            <a:pPr hangingPunct="0"/>
            <a:r>
              <a:rPr lang="en-US" sz="3600" dirty="0"/>
              <a:t>(3) Be on time for meals  </a:t>
            </a:r>
          </a:p>
          <a:p>
            <a:pPr hangingPunct="0"/>
            <a:r>
              <a:rPr lang="en-US" sz="3600" b="1" i="1" dirty="0"/>
              <a:t>Teams arriving after the stated time in the “Where-to-Be” document are responsible for their own meals</a:t>
            </a:r>
            <a:r>
              <a:rPr lang="en-US" sz="3600" dirty="0"/>
              <a:t>.</a:t>
            </a:r>
          </a:p>
          <a:p>
            <a:pPr marL="0" indent="0">
              <a:buNone/>
            </a:pPr>
            <a:endParaRPr lang="en-US" dirty="0"/>
          </a:p>
        </p:txBody>
      </p:sp>
    </p:spTree>
    <p:extLst>
      <p:ext uri="{BB962C8B-B14F-4D97-AF65-F5344CB8AC3E}">
        <p14:creationId xmlns:p14="http://schemas.microsoft.com/office/powerpoint/2010/main" val="3488499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lstStyle/>
          <a:p>
            <a:pPr lvl="0"/>
            <a:r>
              <a:rPr lang="en-US" dirty="0"/>
              <a:t>Be careful about what you say in public.  Bystanders have been offended by thoughtless comments.  </a:t>
            </a:r>
            <a:br>
              <a:rPr lang="en-US" dirty="0"/>
            </a:br>
            <a:endParaRPr lang="en-US" dirty="0"/>
          </a:p>
        </p:txBody>
      </p:sp>
    </p:spTree>
    <p:extLst>
      <p:ext uri="{BB962C8B-B14F-4D97-AF65-F5344CB8AC3E}">
        <p14:creationId xmlns:p14="http://schemas.microsoft.com/office/powerpoint/2010/main" val="18522156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97562"/>
          </a:xfrm>
        </p:spPr>
        <p:txBody>
          <a:bodyPr>
            <a:normAutofit fontScale="90000"/>
          </a:bodyPr>
          <a:lstStyle/>
          <a:p>
            <a:pPr hangingPunct="0"/>
            <a:r>
              <a:rPr lang="en-US" b="1" i="1" dirty="0"/>
              <a:t>Driving Procedure</a:t>
            </a:r>
            <a:r>
              <a:rPr lang="en-US" dirty="0"/>
              <a:t/>
            </a:r>
            <a:br>
              <a:rPr lang="en-US" dirty="0"/>
            </a:br>
            <a:r>
              <a:rPr lang="en-US" dirty="0"/>
              <a:t>Be sure to take part in all Lunch Stops, Media Stops, and Displays.  If racing instructions indicate that solar cars will be driving into a Lunch Stop or Media, do you best to </a:t>
            </a:r>
            <a:r>
              <a:rPr lang="en-US" u="sng" dirty="0"/>
              <a:t>drive</a:t>
            </a:r>
            <a:r>
              <a:rPr lang="en-US" dirty="0"/>
              <a:t> in to the “stop.”  Visitors rarely get excited seeing a solar car on a trailer</a:t>
            </a:r>
          </a:p>
        </p:txBody>
      </p:sp>
    </p:spTree>
    <p:extLst>
      <p:ext uri="{BB962C8B-B14F-4D97-AF65-F5344CB8AC3E}">
        <p14:creationId xmlns:p14="http://schemas.microsoft.com/office/powerpoint/2010/main" val="5672945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745162"/>
          </a:xfrm>
        </p:spPr>
        <p:txBody>
          <a:bodyPr/>
          <a:lstStyle/>
          <a:p>
            <a:pPr lvl="0" hangingPunct="0"/>
            <a:r>
              <a:rPr lang="en-US" b="1" dirty="0" smtClean="0"/>
              <a:t>Passing</a:t>
            </a:r>
            <a:r>
              <a:rPr lang="en-US" dirty="0" smtClean="0"/>
              <a:t/>
            </a:r>
            <a:br>
              <a:rPr lang="en-US" dirty="0" smtClean="0"/>
            </a:br>
            <a:r>
              <a:rPr lang="en-US" dirty="0" smtClean="0"/>
              <a:t>Pass </a:t>
            </a:r>
            <a:r>
              <a:rPr lang="en-US" dirty="0"/>
              <a:t>another solar car with great care.  Remember your </a:t>
            </a:r>
            <a:r>
              <a:rPr lang="en-US" dirty="0" smtClean="0"/>
              <a:t>vehicles </a:t>
            </a:r>
            <a:r>
              <a:rPr lang="en-US" dirty="0"/>
              <a:t>have to pass </a:t>
            </a:r>
            <a:r>
              <a:rPr lang="en-US" dirty="0" smtClean="0"/>
              <a:t>all the </a:t>
            </a:r>
            <a:r>
              <a:rPr lang="en-US" dirty="0"/>
              <a:t>other team’s </a:t>
            </a:r>
            <a:r>
              <a:rPr lang="en-US" dirty="0" smtClean="0"/>
              <a:t> </a:t>
            </a:r>
            <a:r>
              <a:rPr lang="en-US" dirty="0"/>
              <a:t>vehicles!  </a:t>
            </a:r>
            <a:br>
              <a:rPr lang="en-US" dirty="0"/>
            </a:br>
            <a:r>
              <a:rPr lang="en-US" dirty="0"/>
              <a:t>If you have any kind of driving problem, tell your judge immediately</a:t>
            </a:r>
          </a:p>
        </p:txBody>
      </p:sp>
    </p:spTree>
    <p:extLst>
      <p:ext uri="{BB962C8B-B14F-4D97-AF65-F5344CB8AC3E}">
        <p14:creationId xmlns:p14="http://schemas.microsoft.com/office/powerpoint/2010/main" val="9071877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610600" cy="6096000"/>
          </a:xfrm>
        </p:spPr>
        <p:txBody>
          <a:bodyPr>
            <a:noAutofit/>
          </a:bodyPr>
          <a:lstStyle/>
          <a:p>
            <a:pPr lvl="0" hangingPunct="0"/>
            <a:r>
              <a:rPr lang="en-US" sz="3600" dirty="0" smtClean="0"/>
              <a:t/>
            </a:r>
            <a:br>
              <a:rPr lang="en-US" sz="3600" dirty="0" smtClean="0"/>
            </a:br>
            <a:r>
              <a:rPr lang="en-US" sz="3600" dirty="0" smtClean="0"/>
              <a:t>The </a:t>
            </a:r>
            <a:r>
              <a:rPr lang="en-US" sz="3600" b="1" dirty="0"/>
              <a:t>Primary Chase Vehicle </a:t>
            </a:r>
            <a:r>
              <a:rPr lang="en-US" sz="3600" dirty="0"/>
              <a:t>must always stay with the solar car.  Failure to do this will endanger the solar car and </a:t>
            </a:r>
            <a:r>
              <a:rPr lang="en-US" sz="3600" dirty="0" smtClean="0"/>
              <a:t>driver.  </a:t>
            </a:r>
            <a:r>
              <a:rPr lang="en-US" sz="3600" dirty="0"/>
              <a:t/>
            </a:r>
            <a:br>
              <a:rPr lang="en-US" sz="3600" dirty="0"/>
            </a:br>
            <a:r>
              <a:rPr lang="en-US" sz="3600" dirty="0"/>
              <a:t> </a:t>
            </a:r>
            <a:br>
              <a:rPr lang="en-US" sz="3600" dirty="0"/>
            </a:br>
            <a:r>
              <a:rPr lang="en-US" sz="3600" dirty="0"/>
              <a:t>It is crucial that teams closely monitor their driving through intersections.  If a team doesn’t think that the solar car and primary chase vehicle can make it through a light, then don’t do it!  Don’t leave your solar car exposed.</a:t>
            </a:r>
            <a:br>
              <a:rPr lang="en-US" sz="3600" dirty="0"/>
            </a:br>
            <a:r>
              <a:rPr lang="en-US" sz="3600" dirty="0"/>
              <a:t> </a:t>
            </a:r>
            <a:br>
              <a:rPr lang="en-US" sz="3600" dirty="0"/>
            </a:br>
            <a:endParaRPr lang="en-US" sz="3600" dirty="0"/>
          </a:p>
        </p:txBody>
      </p:sp>
    </p:spTree>
    <p:extLst>
      <p:ext uri="{BB962C8B-B14F-4D97-AF65-F5344CB8AC3E}">
        <p14:creationId xmlns:p14="http://schemas.microsoft.com/office/powerpoint/2010/main" val="29362734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215</TotalTime>
  <Words>281</Words>
  <Application>Microsoft Office PowerPoint</Application>
  <PresentationFormat>On-screen Show (4:3)</PresentationFormat>
  <Paragraphs>25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 Things to Remember  on a cross-country Race </vt:lpstr>
      <vt:lpstr>PowerPoint Presentation</vt:lpstr>
      <vt:lpstr>PowerPoint Presentation</vt:lpstr>
      <vt:lpstr>PowerPoint Presentation</vt:lpstr>
      <vt:lpstr>PowerPoint Presentation</vt:lpstr>
      <vt:lpstr>Be careful about what you say in public.  Bystanders have been offended by thoughtless comments.   </vt:lpstr>
      <vt:lpstr>Driving Procedure Be sure to take part in all Lunch Stops, Media Stops, and Displays.  If racing instructions indicate that solar cars will be driving into a Lunch Stop or Media, do you best to drive in to the “stop.”  Visitors rarely get excited seeing a solar car on a trailer</vt:lpstr>
      <vt:lpstr>Passing Pass another solar car with great care.  Remember your vehicles have to pass all the other team’s  vehicles!   If you have any kind of driving problem, tell your judge immediately</vt:lpstr>
      <vt:lpstr> The Primary Chase Vehicle must always stay with the solar car.  Failure to do this will endanger the solar car and driver.     It is crucial that teams closely monitor their driving through intersections.  If a team doesn’t think that the solar car and primary chase vehicle can make it through a light, then don’t do it!  Don’t leave your solar car exposed.   </vt:lpstr>
      <vt:lpstr>PowerPoint Presentation</vt:lpstr>
      <vt:lpstr>WARNING LIGHTS Make sure the Lead Car has a significant amber blinking light.  Make sure that each of the two Chase Cars have 4 ECCO lights facing to the rear!</vt:lpstr>
      <vt:lpstr>Student Conduct Students should conduct themselves properly at all times.  This includes our time at the hotels.   We place great emphasis on good sportsmanship!  </vt:lpstr>
      <vt:lpstr>Safety Issues We have to realize that onlookers, drivers, and media can drive in an unsafe manner just to get a better look at a moving solar car.  They are our paparazzi!    Teams need to drive defensively.  Make sure that your Lead Car-Solar Car-Primary Chase Vehicle drive as a “unit.”  Don’t allow an unsafe driver to cut in between the solar car and the Lead Car or Chase Car.     </vt:lpstr>
      <vt:lpstr>PowerPoint Presentation</vt:lpstr>
      <vt:lpstr>PowerPoint Presentation</vt:lpstr>
      <vt:lpstr>PowerPoint Presentation</vt:lpstr>
      <vt:lpstr>Continually monitor your solar car driver for heat issues.  Rotate your drivers frequently!  All race participants must wear hats when in the sun.  Solar car drivers must wear shoes and have a hat available!</vt:lpstr>
      <vt:lpstr>The race recognizes that the ultimate responsibility for driving, team actions, and student conduct rests with the Adviser and/or School Representative.  Having said this, the Race expects teams to follow the safety requests by Race Officials.    If any request appears to be too burdensome, teams are authorized to contact the Race Director for clarification</vt:lpstr>
      <vt:lpstr>    Impound Issues Don’t remove a solar car from the Impound without a judge being present.   Your judge will be checking the following points each race morning: (a) Battery seals and secure connections (b) Driver Communication (c) Brake lights and turn signals (d) Safety Officer has necessary equipment  (e) Chase vehicle lights       </vt:lpstr>
      <vt:lpstr>A Typical Race Day   6:30 AM  Impound Opens [teams meet judge and     get access to solar car]   8:00 AM  Required Teams Meeting at Official Trailer   8:45 AM  Solar Cars are lined up ready for Race Start   9:00 AM  Race Start 10:30 AM  Media or Rest Stop [15 minutes required] 12:30 PM  Lunch Stop [30 minutes required]   2:30 PM  Media or Rest Stop  [15 minutes required]   5:00 PM  Race Day Ends  [trailer solar car if not at     “end-of-race”]   7:00 PM  Meal together with other teams   9:00 PM  Impound begins [no access to solar cars]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Things to Remember  on a cross-country Race</dc:title>
  <dc:creator>Lehman Marks</dc:creator>
  <cp:lastModifiedBy>Lehman Marks</cp:lastModifiedBy>
  <cp:revision>19</cp:revision>
  <dcterms:created xsi:type="dcterms:W3CDTF">2016-01-11T21:26:58Z</dcterms:created>
  <dcterms:modified xsi:type="dcterms:W3CDTF">2021-09-10T17:23:57Z</dcterms:modified>
</cp:coreProperties>
</file>